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6" r:id="rId5"/>
    <p:sldId id="265" r:id="rId6"/>
    <p:sldId id="259" r:id="rId7"/>
    <p:sldId id="268" r:id="rId8"/>
    <p:sldId id="267" r:id="rId9"/>
    <p:sldId id="269" r:id="rId10"/>
    <p:sldId id="270" r:id="rId11"/>
    <p:sldId id="271" r:id="rId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ADELFO DAMIANO GUERRIERA" initials="FDG" lastIdx="1" clrIdx="0">
    <p:extLst>
      <p:ext uri="{19B8F6BF-5375-455C-9EA6-DF929625EA0E}">
        <p15:presenceInfo xmlns:p15="http://schemas.microsoft.com/office/powerpoint/2012/main" userId="FILADELFO DAMIANO GUERRIE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4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F8358-2608-4E29-B14A-AAA09A3BADB5}" type="datetimeFigureOut">
              <a:rPr lang="it-IT" smtClean="0"/>
              <a:t>11/04/2021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4140A-FE46-4F0B-9DBD-C2AD1590077C}" type="slidenum">
              <a:rPr lang="it-IT" smtClean="0"/>
              <a:t>‹N›</a:t>
            </a:fld>
            <a:endParaRPr lang="it-IT"/>
          </a:p>
        </p:txBody>
      </p:sp>
    </p:spTree>
    <p:extLst>
      <p:ext uri="{BB962C8B-B14F-4D97-AF65-F5344CB8AC3E}">
        <p14:creationId xmlns:p14="http://schemas.microsoft.com/office/powerpoint/2010/main" val="274714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11/04/2021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11/04/2021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MHW2</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Filadelfo Damiano Guerriera</a:t>
            </a:r>
          </a:p>
          <a:p>
            <a:pPr algn="l"/>
            <a:r>
              <a:rPr lang="it-IT" dirty="0">
                <a:solidFill>
                  <a:srgbClr val="FFFFFF"/>
                </a:solidFill>
              </a:rPr>
              <a:t>O46001644</a:t>
            </a:r>
          </a:p>
          <a:p>
            <a:pPr algn="l"/>
            <a:r>
              <a:rPr lang="it-IT" dirty="0">
                <a:solidFill>
                  <a:srgbClr val="FFFFFF"/>
                </a:solidFill>
              </a:rPr>
              <a:t>11/04/2021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Prenotazione del servizio</a:t>
            </a:r>
            <a:endParaRPr lang="it-IT" sz="4000" dirty="0">
              <a:solidFill>
                <a:srgbClr val="FFFFFF"/>
              </a:solidFill>
            </a:endParaRPr>
          </a:p>
        </p:txBody>
      </p:sp>
      <p:pic>
        <p:nvPicPr>
          <p:cNvPr id="4" name="Immagine 3">
            <a:extLst>
              <a:ext uri="{FF2B5EF4-FFF2-40B4-BE49-F238E27FC236}">
                <a16:creationId xmlns:a16="http://schemas.microsoft.com/office/drawing/2014/main" id="{3EB4C111-825F-4ED9-B27F-14D7F5F1D9E6}"/>
              </a:ext>
            </a:extLst>
          </p:cNvPr>
          <p:cNvPicPr>
            <a:picLocks noChangeAspect="1"/>
          </p:cNvPicPr>
          <p:nvPr/>
        </p:nvPicPr>
        <p:blipFill>
          <a:blip r:embed="rId2"/>
          <a:stretch>
            <a:fillRect/>
          </a:stretch>
        </p:blipFill>
        <p:spPr>
          <a:xfrm>
            <a:off x="7822692" y="69077"/>
            <a:ext cx="4296156" cy="6740122"/>
          </a:xfrm>
          <a:prstGeom prst="rect">
            <a:avLst/>
          </a:prstGeom>
        </p:spPr>
      </p:pic>
      <p:sp>
        <p:nvSpPr>
          <p:cNvPr id="6" name="CasellaDiTesto 5">
            <a:extLst>
              <a:ext uri="{FF2B5EF4-FFF2-40B4-BE49-F238E27FC236}">
                <a16:creationId xmlns:a16="http://schemas.microsoft.com/office/drawing/2014/main" id="{4469DB97-4C11-47B5-9A87-6CFAD140538D}"/>
              </a:ext>
            </a:extLst>
          </p:cNvPr>
          <p:cNvSpPr txBox="1"/>
          <p:nvPr/>
        </p:nvSpPr>
        <p:spPr>
          <a:xfrm>
            <a:off x="4170435" y="1166841"/>
            <a:ext cx="3515396" cy="4524315"/>
          </a:xfrm>
          <a:prstGeom prst="rect">
            <a:avLst/>
          </a:prstGeom>
          <a:noFill/>
        </p:spPr>
        <p:txBody>
          <a:bodyPr wrap="square" rtlCol="0">
            <a:spAutoFit/>
          </a:bodyPr>
          <a:lstStyle/>
          <a:p>
            <a:pPr algn="just"/>
            <a:r>
              <a:rPr lang="it-IT" dirty="0"/>
              <a:t>In primis, vado a selezionare il blocco di informazioni tramite </a:t>
            </a:r>
            <a:r>
              <a:rPr lang="it-IT" dirty="0" err="1"/>
              <a:t>event.currentTarget</a:t>
            </a:r>
            <a:r>
              <a:rPr lang="it-IT" dirty="0"/>
              <a:t> e </a:t>
            </a:r>
            <a:r>
              <a:rPr lang="it-IT" dirty="0" err="1"/>
              <a:t>parentNode</a:t>
            </a:r>
            <a:r>
              <a:rPr lang="it-IT" dirty="0"/>
              <a:t>. Poi, ho creato il nuovo div dove andare ad inserire immagine e nome del servizio in questione. Poi, ho dichiarato una variabile </a:t>
            </a:r>
            <a:r>
              <a:rPr lang="it-IT" i="1" dirty="0"/>
              <a:t>esiste</a:t>
            </a:r>
            <a:r>
              <a:rPr lang="it-IT" dirty="0"/>
              <a:t>, inizialmente posta a «false». Questa l’ho usata per far sì che, tramite l’indicizzazione di ogni singolo blocco, se un blocco risultasse già prenotato, non è possibile prenotare nuovamente lo stesso servizio. Infine, creo il bottone per rimuovere la prenotazione. </a:t>
            </a:r>
          </a:p>
        </p:txBody>
      </p:sp>
    </p:spTree>
    <p:extLst>
      <p:ext uri="{BB962C8B-B14F-4D97-AF65-F5344CB8AC3E}">
        <p14:creationId xmlns:p14="http://schemas.microsoft.com/office/powerpoint/2010/main" val="218804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Rimozione del servizio</a:t>
            </a:r>
          </a:p>
        </p:txBody>
      </p:sp>
      <p:pic>
        <p:nvPicPr>
          <p:cNvPr id="5" name="Immagine 4">
            <a:extLst>
              <a:ext uri="{FF2B5EF4-FFF2-40B4-BE49-F238E27FC236}">
                <a16:creationId xmlns:a16="http://schemas.microsoft.com/office/drawing/2014/main" id="{1B5B75E9-1A2E-4153-9541-F3FA142F7821}"/>
              </a:ext>
            </a:extLst>
          </p:cNvPr>
          <p:cNvPicPr>
            <a:picLocks noChangeAspect="1"/>
          </p:cNvPicPr>
          <p:nvPr/>
        </p:nvPicPr>
        <p:blipFill>
          <a:blip r:embed="rId2"/>
          <a:stretch>
            <a:fillRect/>
          </a:stretch>
        </p:blipFill>
        <p:spPr>
          <a:xfrm>
            <a:off x="5784520" y="3439138"/>
            <a:ext cx="4657725" cy="1152525"/>
          </a:xfrm>
          <a:prstGeom prst="rect">
            <a:avLst/>
          </a:prstGeom>
        </p:spPr>
      </p:pic>
      <p:sp>
        <p:nvSpPr>
          <p:cNvPr id="7" name="CasellaDiTesto 6">
            <a:extLst>
              <a:ext uri="{FF2B5EF4-FFF2-40B4-BE49-F238E27FC236}">
                <a16:creationId xmlns:a16="http://schemas.microsoft.com/office/drawing/2014/main" id="{1920DA3A-27D2-442C-A42D-F06742E60CA4}"/>
              </a:ext>
            </a:extLst>
          </p:cNvPr>
          <p:cNvSpPr txBox="1"/>
          <p:nvPr/>
        </p:nvSpPr>
        <p:spPr>
          <a:xfrm>
            <a:off x="4806341" y="1403440"/>
            <a:ext cx="6614085" cy="1754326"/>
          </a:xfrm>
          <a:prstGeom prst="rect">
            <a:avLst/>
          </a:prstGeom>
          <a:noFill/>
        </p:spPr>
        <p:txBody>
          <a:bodyPr wrap="square" rtlCol="0">
            <a:spAutoFit/>
          </a:bodyPr>
          <a:lstStyle/>
          <a:p>
            <a:pPr algn="just"/>
            <a:r>
              <a:rPr lang="it-IT" dirty="0"/>
              <a:t>Questa funzione entra in gioco quando viene cliccato il bottone «</a:t>
            </a:r>
            <a:r>
              <a:rPr lang="it-IT" i="1" dirty="0"/>
              <a:t>Cancella prenotazione»</a:t>
            </a:r>
            <a:r>
              <a:rPr lang="it-IT" dirty="0"/>
              <a:t>. Qui viene selezionato il blocco di informazioni che ha scatenato l’evento. Poi, tramite </a:t>
            </a:r>
            <a:r>
              <a:rPr lang="it-IT" i="1" dirty="0" err="1"/>
              <a:t>blocco.dataset.indice</a:t>
            </a:r>
            <a:r>
              <a:rPr lang="it-IT" i="1" dirty="0"/>
              <a:t>=0</a:t>
            </a:r>
            <a:r>
              <a:rPr lang="it-IT" dirty="0"/>
              <a:t>, setto l’indice del blocco a 0; questa soluzione l’ho adatta perché altrimenti non mi era possibile cancellare lo stesso evento dopo aver prenotato nuovamente. </a:t>
            </a:r>
          </a:p>
        </p:txBody>
      </p:sp>
      <p:sp>
        <p:nvSpPr>
          <p:cNvPr id="15" name="CasellaDiTesto 14">
            <a:extLst>
              <a:ext uri="{FF2B5EF4-FFF2-40B4-BE49-F238E27FC236}">
                <a16:creationId xmlns:a16="http://schemas.microsoft.com/office/drawing/2014/main" id="{EC4E3DDF-7743-4F80-AA46-22DAF2155182}"/>
              </a:ext>
            </a:extLst>
          </p:cNvPr>
          <p:cNvSpPr txBox="1"/>
          <p:nvPr/>
        </p:nvSpPr>
        <p:spPr>
          <a:xfrm>
            <a:off x="5784520" y="5009213"/>
            <a:ext cx="4657725" cy="738664"/>
          </a:xfrm>
          <a:prstGeom prst="rect">
            <a:avLst/>
          </a:prstGeom>
          <a:noFill/>
        </p:spPr>
        <p:txBody>
          <a:bodyPr wrap="square" rtlCol="0">
            <a:spAutoFit/>
          </a:bodyPr>
          <a:lstStyle/>
          <a:p>
            <a:pPr algn="just"/>
            <a:r>
              <a:rPr lang="it-IT" sz="1050" dirty="0"/>
              <a:t>In questa funzione ho avuto difficoltà per implementare la seguente: quando cancello tutte le prenotazioni, non sono stato in grado di rendere invisibile il div dove è presente l’intestazione </a:t>
            </a:r>
            <a:r>
              <a:rPr lang="it-IT" sz="1050" i="1" dirty="0"/>
              <a:t>«Le mie prenotazioni»</a:t>
            </a:r>
            <a:r>
              <a:rPr lang="it-IT" sz="1050" dirty="0"/>
              <a:t> in quanto non sono riuscito a vedere se in quel div erano presenti ancora elementi. </a:t>
            </a:r>
          </a:p>
        </p:txBody>
      </p:sp>
    </p:spTree>
    <p:extLst>
      <p:ext uri="{BB962C8B-B14F-4D97-AF65-F5344CB8AC3E}">
        <p14:creationId xmlns:p14="http://schemas.microsoft.com/office/powerpoint/2010/main" val="3846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4" name="CasellaDiTesto 3">
            <a:extLst>
              <a:ext uri="{FF2B5EF4-FFF2-40B4-BE49-F238E27FC236}">
                <a16:creationId xmlns:a16="http://schemas.microsoft.com/office/drawing/2014/main" id="{E52C8209-800A-4214-9E84-92D9C4B419BF}"/>
              </a:ext>
            </a:extLst>
          </p:cNvPr>
          <p:cNvSpPr txBox="1"/>
          <p:nvPr/>
        </p:nvSpPr>
        <p:spPr>
          <a:xfrm>
            <a:off x="4034778" y="1156702"/>
            <a:ext cx="8154174" cy="4524315"/>
          </a:xfrm>
          <a:prstGeom prst="rect">
            <a:avLst/>
          </a:prstGeom>
          <a:noFill/>
        </p:spPr>
        <p:txBody>
          <a:bodyPr wrap="square" rtlCol="0">
            <a:spAutoFit/>
          </a:bodyPr>
          <a:lstStyle/>
          <a:p>
            <a:pPr algn="just"/>
            <a:r>
              <a:rPr lang="it-IT" dirty="0"/>
              <a:t>Questo secondo </a:t>
            </a:r>
            <a:r>
              <a:rPr lang="it-IT" dirty="0" err="1"/>
              <a:t>Homework</a:t>
            </a:r>
            <a:r>
              <a:rPr lang="it-IT" dirty="0"/>
              <a:t> è basato sul primo. Per entrare nella pagina implementata, basta cliccare su «</a:t>
            </a:r>
            <a:r>
              <a:rPr lang="it-IT" i="1" dirty="0"/>
              <a:t>SERVIZI», così da essere reindirizzato nella nuova pagina. Sotto l’</a:t>
            </a:r>
            <a:r>
              <a:rPr lang="it-IT" i="1" dirty="0" err="1"/>
              <a:t>header</a:t>
            </a:r>
            <a:r>
              <a:rPr lang="it-IT" i="1" dirty="0"/>
              <a:t>, troviamo un </a:t>
            </a:r>
            <a:r>
              <a:rPr lang="it-IT" i="1" dirty="0" err="1"/>
              <a:t>article</a:t>
            </a:r>
            <a:r>
              <a:rPr lang="it-IT" i="1" dirty="0"/>
              <a:t> formato da diverse sezioni. In primis, troviamo una sezione dedicata alla ricerca testuale, dove è presente una barra di ricerca. Subito dopo, vi è una sezione dedicata alle prenotazioni dei servizi (ho pensato di implementarla come prenotazioni poiché, a parer mio, più coerente con il mio progetto – rispetto alla barra dei preferiti); questa sezione è inizialmente nascosta, poi, tramite il bottone «Prenota il servizio», questo sarà inserito nella suddetta </a:t>
            </a:r>
            <a:r>
              <a:rPr lang="it-IT" i="1" dirty="0" err="1"/>
              <a:t>section</a:t>
            </a:r>
            <a:r>
              <a:rPr lang="it-IT" i="1" dirty="0"/>
              <a:t>. Ovviamente, è presente pure un bottone per rimuovere una eventuale prenotazione. Al di sotto della sezione dedicata alle prenotazioni, è presente la sezione principale dei contenuti, dove sono presenti tutti i servizi. Questa sezione viene riempita dinamicamente tramite il file «contents.js», nel quale sono presenti nome, immagine e una breve descrizione del servizio. Inoltre, qui è stato implementato un bottone «Mostra più dettagli» che permette appunto di mostrare la descrizione del relativo servizio; questo, quando la descrizione viene mostrata, cambierà testo, cioè «Nascondi dettagli», in modo da essere più intuitivo. </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a:t>
            </a:r>
          </a:p>
        </p:txBody>
      </p:sp>
      <p:pic>
        <p:nvPicPr>
          <p:cNvPr id="5" name="Segnaposto contenuto 4">
            <a:extLst>
              <a:ext uri="{FF2B5EF4-FFF2-40B4-BE49-F238E27FC236}">
                <a16:creationId xmlns:a16="http://schemas.microsoft.com/office/drawing/2014/main" id="{98C86CC0-C323-4CBB-8C62-8DF9F686606E}"/>
              </a:ext>
            </a:extLst>
          </p:cNvPr>
          <p:cNvPicPr>
            <a:picLocks noGrp="1" noChangeAspect="1"/>
          </p:cNvPicPr>
          <p:nvPr>
            <p:ph idx="1"/>
          </p:nvPr>
        </p:nvPicPr>
        <p:blipFill>
          <a:blip r:embed="rId2"/>
          <a:stretch>
            <a:fillRect/>
          </a:stretch>
        </p:blipFill>
        <p:spPr>
          <a:xfrm>
            <a:off x="6320242" y="46102"/>
            <a:ext cx="3481870" cy="1729985"/>
          </a:xfrm>
        </p:spPr>
      </p:pic>
      <p:pic>
        <p:nvPicPr>
          <p:cNvPr id="7" name="Immagine 6">
            <a:extLst>
              <a:ext uri="{FF2B5EF4-FFF2-40B4-BE49-F238E27FC236}">
                <a16:creationId xmlns:a16="http://schemas.microsoft.com/office/drawing/2014/main" id="{D0B09B2B-02CD-495D-BBA0-A61EA2E3328A}"/>
              </a:ext>
            </a:extLst>
          </p:cNvPr>
          <p:cNvPicPr>
            <a:picLocks noChangeAspect="1"/>
          </p:cNvPicPr>
          <p:nvPr/>
        </p:nvPicPr>
        <p:blipFill>
          <a:blip r:embed="rId3"/>
          <a:stretch>
            <a:fillRect/>
          </a:stretch>
        </p:blipFill>
        <p:spPr>
          <a:xfrm>
            <a:off x="6323545" y="1774236"/>
            <a:ext cx="3481870" cy="1727240"/>
          </a:xfrm>
          <a:prstGeom prst="rect">
            <a:avLst/>
          </a:prstGeom>
        </p:spPr>
      </p:pic>
      <p:pic>
        <p:nvPicPr>
          <p:cNvPr id="11" name="Immagine 10">
            <a:extLst>
              <a:ext uri="{FF2B5EF4-FFF2-40B4-BE49-F238E27FC236}">
                <a16:creationId xmlns:a16="http://schemas.microsoft.com/office/drawing/2014/main" id="{51343BA5-7305-43D5-B41C-EF234DDC283F}"/>
              </a:ext>
            </a:extLst>
          </p:cNvPr>
          <p:cNvPicPr>
            <a:picLocks noChangeAspect="1"/>
          </p:cNvPicPr>
          <p:nvPr/>
        </p:nvPicPr>
        <p:blipFill>
          <a:blip r:embed="rId4"/>
          <a:stretch>
            <a:fillRect/>
          </a:stretch>
        </p:blipFill>
        <p:spPr>
          <a:xfrm>
            <a:off x="6323545" y="3521133"/>
            <a:ext cx="3481870" cy="1598595"/>
          </a:xfrm>
          <a:prstGeom prst="rect">
            <a:avLst/>
          </a:prstGeom>
        </p:spPr>
      </p:pic>
      <p:pic>
        <p:nvPicPr>
          <p:cNvPr id="15" name="Immagine 14">
            <a:extLst>
              <a:ext uri="{FF2B5EF4-FFF2-40B4-BE49-F238E27FC236}">
                <a16:creationId xmlns:a16="http://schemas.microsoft.com/office/drawing/2014/main" id="{2427C48B-0C35-452B-94EE-6298528A6A30}"/>
              </a:ext>
            </a:extLst>
          </p:cNvPr>
          <p:cNvPicPr>
            <a:picLocks noChangeAspect="1"/>
          </p:cNvPicPr>
          <p:nvPr/>
        </p:nvPicPr>
        <p:blipFill>
          <a:blip r:embed="rId5"/>
          <a:stretch>
            <a:fillRect/>
          </a:stretch>
        </p:blipFill>
        <p:spPr>
          <a:xfrm>
            <a:off x="6323545" y="5119728"/>
            <a:ext cx="3481870" cy="1728134"/>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Creazione dei contenuti</a:t>
            </a:r>
          </a:p>
        </p:txBody>
      </p:sp>
      <p:sp>
        <p:nvSpPr>
          <p:cNvPr id="6" name="CasellaDiTesto 5">
            <a:extLst>
              <a:ext uri="{FF2B5EF4-FFF2-40B4-BE49-F238E27FC236}">
                <a16:creationId xmlns:a16="http://schemas.microsoft.com/office/drawing/2014/main" id="{7DABF90E-B4B3-4169-9055-A57B0F27872B}"/>
              </a:ext>
            </a:extLst>
          </p:cNvPr>
          <p:cNvSpPr txBox="1"/>
          <p:nvPr/>
        </p:nvSpPr>
        <p:spPr>
          <a:xfrm>
            <a:off x="4367695" y="2007977"/>
            <a:ext cx="3672414" cy="2862322"/>
          </a:xfrm>
          <a:prstGeom prst="rect">
            <a:avLst/>
          </a:prstGeom>
          <a:noFill/>
        </p:spPr>
        <p:txBody>
          <a:bodyPr wrap="square" rtlCol="0">
            <a:spAutoFit/>
          </a:bodyPr>
          <a:lstStyle/>
          <a:p>
            <a:pPr algn="just"/>
            <a:r>
              <a:rPr lang="it-IT" dirty="0"/>
              <a:t>Questa funzione è stata usata per caricare dinamicamente tutti i vari servizi dal file contents.js. </a:t>
            </a:r>
          </a:p>
          <a:p>
            <a:pPr algn="just"/>
            <a:r>
              <a:rPr lang="it-IT" dirty="0"/>
              <a:t>Ho implementato un for che scorre tra tutti gli elementi presenti nel file contents.js. Poi, vado a creare una sezione da dedicare ad ogni singolo elemento e successivamente vado a richiamare la funzione per creare il servizio. </a:t>
            </a:r>
          </a:p>
        </p:txBody>
      </p:sp>
      <p:pic>
        <p:nvPicPr>
          <p:cNvPr id="4" name="Immagine 3">
            <a:extLst>
              <a:ext uri="{FF2B5EF4-FFF2-40B4-BE49-F238E27FC236}">
                <a16:creationId xmlns:a16="http://schemas.microsoft.com/office/drawing/2014/main" id="{DFD04700-2FA1-4FF6-8932-880030F9962B}"/>
              </a:ext>
            </a:extLst>
          </p:cNvPr>
          <p:cNvPicPr>
            <a:picLocks noChangeAspect="1"/>
          </p:cNvPicPr>
          <p:nvPr/>
        </p:nvPicPr>
        <p:blipFill>
          <a:blip r:embed="rId2"/>
          <a:stretch>
            <a:fillRect/>
          </a:stretch>
        </p:blipFill>
        <p:spPr>
          <a:xfrm>
            <a:off x="8233343" y="2315188"/>
            <a:ext cx="3762375" cy="2247900"/>
          </a:xfrm>
          <a:prstGeom prst="rect">
            <a:avLst/>
          </a:prstGeom>
        </p:spPr>
      </p:pic>
    </p:spTree>
    <p:extLst>
      <p:ext uri="{BB962C8B-B14F-4D97-AF65-F5344CB8AC3E}">
        <p14:creationId xmlns:p14="http://schemas.microsoft.com/office/powerpoint/2010/main" val="3711994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FFD19F-75CA-4966-B79C-2935A271AD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Caricamento dei contenuti</a:t>
            </a:r>
          </a:p>
        </p:txBody>
      </p:sp>
      <p:sp>
        <p:nvSpPr>
          <p:cNvPr id="6" name="CasellaDiTesto 5">
            <a:extLst>
              <a:ext uri="{FF2B5EF4-FFF2-40B4-BE49-F238E27FC236}">
                <a16:creationId xmlns:a16="http://schemas.microsoft.com/office/drawing/2014/main" id="{7DABF90E-B4B3-4169-9055-A57B0F27872B}"/>
              </a:ext>
            </a:extLst>
          </p:cNvPr>
          <p:cNvSpPr txBox="1"/>
          <p:nvPr/>
        </p:nvSpPr>
        <p:spPr>
          <a:xfrm>
            <a:off x="4134810" y="761481"/>
            <a:ext cx="3298948" cy="5355312"/>
          </a:xfrm>
          <a:prstGeom prst="rect">
            <a:avLst/>
          </a:prstGeom>
          <a:noFill/>
        </p:spPr>
        <p:txBody>
          <a:bodyPr wrap="square" rtlCol="0">
            <a:spAutoFit/>
          </a:bodyPr>
          <a:lstStyle/>
          <a:p>
            <a:pPr algn="just"/>
            <a:r>
              <a:rPr lang="it-IT" dirty="0"/>
              <a:t>Inizialmente, ho creato un div, assegnandogli la classe </a:t>
            </a:r>
            <a:r>
              <a:rPr lang="it-IT" i="1" dirty="0"/>
              <a:t>service</a:t>
            </a:r>
            <a:r>
              <a:rPr lang="it-IT" dirty="0"/>
              <a:t>. Successivamente, creo il div dove inserire il singolo servizio, poi vado a caricare l’immagine, il nome e la descrizione del singolo servizio. Nella descrizione, inoltre, ho inserito una classe «</a:t>
            </a:r>
            <a:r>
              <a:rPr lang="it-IT" dirty="0" err="1"/>
              <a:t>hidden</a:t>
            </a:r>
            <a:r>
              <a:rPr lang="it-IT" dirty="0"/>
              <a:t>», che verrà usata successivamente. Poi, tramite l’</a:t>
            </a:r>
            <a:r>
              <a:rPr lang="it-IT" dirty="0" err="1"/>
              <a:t>appendChild</a:t>
            </a:r>
            <a:r>
              <a:rPr lang="it-IT" dirty="0"/>
              <a:t>() vado ad «appendere» i vari elementi nei rispettivi div. Ho scelto di appendere gli elementi in div diversi per giostrare meglio le loro posizioni. Dopo, troviamo la creazione dei due bottoni, che fanno riferimento alle rispettive funzioni. </a:t>
            </a:r>
          </a:p>
        </p:txBody>
      </p:sp>
      <p:pic>
        <p:nvPicPr>
          <p:cNvPr id="17" name="Immagine 16">
            <a:extLst>
              <a:ext uri="{FF2B5EF4-FFF2-40B4-BE49-F238E27FC236}">
                <a16:creationId xmlns:a16="http://schemas.microsoft.com/office/drawing/2014/main" id="{E08B5747-A7DD-4FD1-87B9-6E1AEA91650E}"/>
              </a:ext>
            </a:extLst>
          </p:cNvPr>
          <p:cNvPicPr>
            <a:picLocks noChangeAspect="1"/>
          </p:cNvPicPr>
          <p:nvPr/>
        </p:nvPicPr>
        <p:blipFill>
          <a:blip r:embed="rId2"/>
          <a:stretch>
            <a:fillRect/>
          </a:stretch>
        </p:blipFill>
        <p:spPr>
          <a:xfrm>
            <a:off x="7601942" y="53000"/>
            <a:ext cx="4514850" cy="6772275"/>
          </a:xfrm>
          <a:prstGeom prst="rect">
            <a:avLst/>
          </a:prstGeom>
        </p:spPr>
      </p:pic>
    </p:spTree>
    <p:extLst>
      <p:ext uri="{BB962C8B-B14F-4D97-AF65-F5344CB8AC3E}">
        <p14:creationId xmlns:p14="http://schemas.microsoft.com/office/powerpoint/2010/main" val="386583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Barra di ricerca</a:t>
            </a:r>
          </a:p>
        </p:txBody>
      </p:sp>
      <p:pic>
        <p:nvPicPr>
          <p:cNvPr id="5" name="Immagine 4">
            <a:extLst>
              <a:ext uri="{FF2B5EF4-FFF2-40B4-BE49-F238E27FC236}">
                <a16:creationId xmlns:a16="http://schemas.microsoft.com/office/drawing/2014/main" id="{408CBB42-4618-4398-8912-A014974336E8}"/>
              </a:ext>
            </a:extLst>
          </p:cNvPr>
          <p:cNvPicPr>
            <a:picLocks noChangeAspect="1"/>
          </p:cNvPicPr>
          <p:nvPr/>
        </p:nvPicPr>
        <p:blipFill>
          <a:blip r:embed="rId2"/>
          <a:stretch>
            <a:fillRect/>
          </a:stretch>
        </p:blipFill>
        <p:spPr>
          <a:xfrm>
            <a:off x="5303520" y="225753"/>
            <a:ext cx="5882640" cy="1182084"/>
          </a:xfrm>
          <a:prstGeom prst="rect">
            <a:avLst/>
          </a:prstGeom>
        </p:spPr>
      </p:pic>
      <p:pic>
        <p:nvPicPr>
          <p:cNvPr id="7" name="Immagine 6">
            <a:extLst>
              <a:ext uri="{FF2B5EF4-FFF2-40B4-BE49-F238E27FC236}">
                <a16:creationId xmlns:a16="http://schemas.microsoft.com/office/drawing/2014/main" id="{8C76D9E9-783E-4A08-9322-2AD758676C4B}"/>
              </a:ext>
            </a:extLst>
          </p:cNvPr>
          <p:cNvPicPr>
            <a:picLocks noChangeAspect="1"/>
          </p:cNvPicPr>
          <p:nvPr/>
        </p:nvPicPr>
        <p:blipFill>
          <a:blip r:embed="rId3"/>
          <a:stretch>
            <a:fillRect/>
          </a:stretch>
        </p:blipFill>
        <p:spPr>
          <a:xfrm>
            <a:off x="5303520" y="4472198"/>
            <a:ext cx="5882640" cy="2269614"/>
          </a:xfrm>
          <a:prstGeom prst="rect">
            <a:avLst/>
          </a:prstGeom>
        </p:spPr>
      </p:pic>
      <p:sp>
        <p:nvSpPr>
          <p:cNvPr id="11" name="CasellaDiTesto 10">
            <a:extLst>
              <a:ext uri="{FF2B5EF4-FFF2-40B4-BE49-F238E27FC236}">
                <a16:creationId xmlns:a16="http://schemas.microsoft.com/office/drawing/2014/main" id="{375A1F9D-81E4-40B4-AEC6-8FA1AC0D592E}"/>
              </a:ext>
            </a:extLst>
          </p:cNvPr>
          <p:cNvSpPr txBox="1"/>
          <p:nvPr/>
        </p:nvSpPr>
        <p:spPr>
          <a:xfrm>
            <a:off x="5303519" y="1935812"/>
            <a:ext cx="5882639" cy="2246769"/>
          </a:xfrm>
          <a:prstGeom prst="rect">
            <a:avLst/>
          </a:prstGeom>
          <a:noFill/>
        </p:spPr>
        <p:txBody>
          <a:bodyPr wrap="square" rtlCol="0">
            <a:spAutoFit/>
          </a:bodyPr>
          <a:lstStyle/>
          <a:p>
            <a:pPr algn="just"/>
            <a:r>
              <a:rPr lang="it-IT" sz="1400" dirty="0"/>
              <a:t>La funzione per la ricerca del testo viene implementata nel seguente modo: creo </a:t>
            </a:r>
            <a:r>
              <a:rPr lang="it-IT" sz="1400" i="1" dirty="0" err="1"/>
              <a:t>barra_di_ricerca</a:t>
            </a:r>
            <a:r>
              <a:rPr lang="it-IT" sz="1400" dirty="0"/>
              <a:t> andando a selezionare tutti gli elementi con ID #myInput, poi dichiaro </a:t>
            </a:r>
            <a:r>
              <a:rPr lang="it-IT" sz="1400" i="1" dirty="0"/>
              <a:t>testo</a:t>
            </a:r>
            <a:r>
              <a:rPr lang="it-IT" sz="1400" dirty="0"/>
              <a:t>, variabile che prende il testo inserito nella barra di ricerca. Qui ho usato </a:t>
            </a:r>
            <a:r>
              <a:rPr lang="it-IT" sz="1400" i="1" dirty="0" err="1"/>
              <a:t>toLowerCase</a:t>
            </a:r>
            <a:r>
              <a:rPr lang="it-IT" sz="1400" i="1" dirty="0"/>
              <a:t>() </a:t>
            </a:r>
            <a:r>
              <a:rPr lang="it-IT" sz="1400" dirty="0"/>
              <a:t>in modo da non avere differenza tra lettere minuscole o maiuscole. Poi, vado a dichiarare </a:t>
            </a:r>
            <a:r>
              <a:rPr lang="it-IT" sz="1400" i="1" dirty="0" err="1"/>
              <a:t>sezione_ricerca</a:t>
            </a:r>
            <a:r>
              <a:rPr lang="it-IT" sz="1400" dirty="0"/>
              <a:t> che va a selezionare tutti i servizi presenti nel div che li contiene. Infine, in maniera molto </a:t>
            </a:r>
            <a:r>
              <a:rPr lang="it-IT" sz="1400" dirty="0" err="1"/>
              <a:t>semplifice</a:t>
            </a:r>
            <a:r>
              <a:rPr lang="it-IT" sz="1400" dirty="0"/>
              <a:t>, tramite un for che scorre in questo div, vedo se quel testo ricercato è presente. Qualora è presente rimuovo la classe «</a:t>
            </a:r>
            <a:r>
              <a:rPr lang="it-IT" sz="1400" dirty="0" err="1"/>
              <a:t>hidden</a:t>
            </a:r>
            <a:r>
              <a:rPr lang="it-IT" sz="1400" dirty="0"/>
              <a:t>» così da farlo apparire e vado ad aggiungerla a tutti gli altri elementi che non corrispondono alla ricerca. </a:t>
            </a:r>
          </a:p>
        </p:txBody>
      </p:sp>
    </p:spTree>
    <p:extLst>
      <p:ext uri="{BB962C8B-B14F-4D97-AF65-F5344CB8AC3E}">
        <p14:creationId xmlns:p14="http://schemas.microsoft.com/office/powerpoint/2010/main" val="325037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Mostra dettagli</a:t>
            </a:r>
          </a:p>
        </p:txBody>
      </p:sp>
      <p:pic>
        <p:nvPicPr>
          <p:cNvPr id="15" name="Immagine 14">
            <a:extLst>
              <a:ext uri="{FF2B5EF4-FFF2-40B4-BE49-F238E27FC236}">
                <a16:creationId xmlns:a16="http://schemas.microsoft.com/office/drawing/2014/main" id="{6CDC065A-F2CE-46AB-99E9-77F8D4F20873}"/>
              </a:ext>
            </a:extLst>
          </p:cNvPr>
          <p:cNvPicPr>
            <a:picLocks noChangeAspect="1"/>
          </p:cNvPicPr>
          <p:nvPr/>
        </p:nvPicPr>
        <p:blipFill>
          <a:blip r:embed="rId2"/>
          <a:stretch>
            <a:fillRect/>
          </a:stretch>
        </p:blipFill>
        <p:spPr>
          <a:xfrm>
            <a:off x="4418982" y="3219491"/>
            <a:ext cx="7470371" cy="1136525"/>
          </a:xfrm>
          <a:prstGeom prst="rect">
            <a:avLst/>
          </a:prstGeom>
        </p:spPr>
      </p:pic>
      <p:pic>
        <p:nvPicPr>
          <p:cNvPr id="5" name="Immagine 4">
            <a:extLst>
              <a:ext uri="{FF2B5EF4-FFF2-40B4-BE49-F238E27FC236}">
                <a16:creationId xmlns:a16="http://schemas.microsoft.com/office/drawing/2014/main" id="{9DB5B9A2-CF8A-4CF4-BDDB-4E6D30AF181C}"/>
              </a:ext>
            </a:extLst>
          </p:cNvPr>
          <p:cNvPicPr>
            <a:picLocks noChangeAspect="1"/>
          </p:cNvPicPr>
          <p:nvPr/>
        </p:nvPicPr>
        <p:blipFill>
          <a:blip r:embed="rId3"/>
          <a:stretch>
            <a:fillRect/>
          </a:stretch>
        </p:blipFill>
        <p:spPr>
          <a:xfrm>
            <a:off x="4418982" y="1712340"/>
            <a:ext cx="7470371" cy="1136525"/>
          </a:xfrm>
          <a:prstGeom prst="rect">
            <a:avLst/>
          </a:prstGeom>
        </p:spPr>
      </p:pic>
    </p:spTree>
    <p:extLst>
      <p:ext uri="{BB962C8B-B14F-4D97-AF65-F5344CB8AC3E}">
        <p14:creationId xmlns:p14="http://schemas.microsoft.com/office/powerpoint/2010/main" val="2963178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Mostra dettagli</a:t>
            </a:r>
          </a:p>
        </p:txBody>
      </p:sp>
      <p:pic>
        <p:nvPicPr>
          <p:cNvPr id="4" name="Immagine 3">
            <a:extLst>
              <a:ext uri="{FF2B5EF4-FFF2-40B4-BE49-F238E27FC236}">
                <a16:creationId xmlns:a16="http://schemas.microsoft.com/office/drawing/2014/main" id="{75B9914C-6723-4F91-B825-E94B9B6E2DD6}"/>
              </a:ext>
            </a:extLst>
          </p:cNvPr>
          <p:cNvPicPr>
            <a:picLocks noChangeAspect="1"/>
          </p:cNvPicPr>
          <p:nvPr/>
        </p:nvPicPr>
        <p:blipFill>
          <a:blip r:embed="rId2"/>
          <a:stretch>
            <a:fillRect/>
          </a:stretch>
        </p:blipFill>
        <p:spPr>
          <a:xfrm>
            <a:off x="7064883" y="2113935"/>
            <a:ext cx="5048250" cy="2609850"/>
          </a:xfrm>
          <a:prstGeom prst="rect">
            <a:avLst/>
          </a:prstGeom>
        </p:spPr>
      </p:pic>
      <p:sp>
        <p:nvSpPr>
          <p:cNvPr id="17" name="CasellaDiTesto 16">
            <a:extLst>
              <a:ext uri="{FF2B5EF4-FFF2-40B4-BE49-F238E27FC236}">
                <a16:creationId xmlns:a16="http://schemas.microsoft.com/office/drawing/2014/main" id="{814C07D2-9E0F-4360-84D5-63FE05C9FE1B}"/>
              </a:ext>
            </a:extLst>
          </p:cNvPr>
          <p:cNvSpPr txBox="1"/>
          <p:nvPr/>
        </p:nvSpPr>
        <p:spPr>
          <a:xfrm>
            <a:off x="4163867" y="464205"/>
            <a:ext cx="2764155" cy="5909310"/>
          </a:xfrm>
          <a:prstGeom prst="rect">
            <a:avLst/>
          </a:prstGeom>
          <a:noFill/>
        </p:spPr>
        <p:txBody>
          <a:bodyPr wrap="square" rtlCol="0">
            <a:spAutoFit/>
          </a:bodyPr>
          <a:lstStyle/>
          <a:p>
            <a:pPr algn="just"/>
            <a:r>
              <a:rPr lang="it-IT" dirty="0"/>
              <a:t>La funzione per mostrare il testo quando si clicca sul bottone è stata implementata nel seguente modo: innanzitutto, creo </a:t>
            </a:r>
            <a:r>
              <a:rPr lang="it-IT" i="1" dirty="0"/>
              <a:t>div_0</a:t>
            </a:r>
            <a:r>
              <a:rPr lang="it-IT" dirty="0"/>
              <a:t> che fa riferimento al nodo genitore dell’elemento corrente che ha scatenato l’evento. Poi, vado a selezionare la descrizione del relativo servizio andando a rimuovere la classe </a:t>
            </a:r>
            <a:r>
              <a:rPr lang="it-IT" dirty="0" err="1"/>
              <a:t>hidden</a:t>
            </a:r>
            <a:r>
              <a:rPr lang="it-IT" dirty="0"/>
              <a:t>, inizialmente impostata. Inoltre, ho dichiarato una variabile </a:t>
            </a:r>
            <a:r>
              <a:rPr lang="it-IT" i="1" dirty="0" err="1"/>
              <a:t>cambia_testo_bottone</a:t>
            </a:r>
            <a:r>
              <a:rPr lang="it-IT" dirty="0"/>
              <a:t> così da modificare il testo del bottone (Da </a:t>
            </a:r>
            <a:r>
              <a:rPr lang="it-IT" i="1" dirty="0"/>
              <a:t>‘Mostra più dettagli’ </a:t>
            </a:r>
            <a:r>
              <a:rPr lang="it-IT" dirty="0"/>
              <a:t>a </a:t>
            </a:r>
            <a:r>
              <a:rPr lang="it-IT" i="1" dirty="0"/>
              <a:t>‘Nascondi dettagli’</a:t>
            </a:r>
            <a:r>
              <a:rPr lang="it-IT" dirty="0"/>
              <a:t>). </a:t>
            </a:r>
          </a:p>
        </p:txBody>
      </p:sp>
    </p:spTree>
    <p:extLst>
      <p:ext uri="{BB962C8B-B14F-4D97-AF65-F5344CB8AC3E}">
        <p14:creationId xmlns:p14="http://schemas.microsoft.com/office/powerpoint/2010/main" val="123881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Prenotazione del servizio</a:t>
            </a:r>
          </a:p>
        </p:txBody>
      </p:sp>
      <p:pic>
        <p:nvPicPr>
          <p:cNvPr id="5" name="Immagine 4">
            <a:extLst>
              <a:ext uri="{FF2B5EF4-FFF2-40B4-BE49-F238E27FC236}">
                <a16:creationId xmlns:a16="http://schemas.microsoft.com/office/drawing/2014/main" id="{55D0E698-E968-484A-8BD9-FADF2F0AE3AA}"/>
              </a:ext>
            </a:extLst>
          </p:cNvPr>
          <p:cNvPicPr>
            <a:picLocks noChangeAspect="1"/>
          </p:cNvPicPr>
          <p:nvPr/>
        </p:nvPicPr>
        <p:blipFill>
          <a:blip r:embed="rId2"/>
          <a:stretch>
            <a:fillRect/>
          </a:stretch>
        </p:blipFill>
        <p:spPr>
          <a:xfrm>
            <a:off x="4134810" y="2051988"/>
            <a:ext cx="7918049" cy="2774300"/>
          </a:xfrm>
          <a:prstGeom prst="rect">
            <a:avLst/>
          </a:prstGeom>
        </p:spPr>
      </p:pic>
    </p:spTree>
    <p:extLst>
      <p:ext uri="{BB962C8B-B14F-4D97-AF65-F5344CB8AC3E}">
        <p14:creationId xmlns:p14="http://schemas.microsoft.com/office/powerpoint/2010/main" val="718214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856</Words>
  <Application>Microsoft Office PowerPoint</Application>
  <PresentationFormat>Widescreen</PresentationFormat>
  <Paragraphs>23</Paragraphs>
  <Slides>11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Arial</vt:lpstr>
      <vt:lpstr>Calibri</vt:lpstr>
      <vt:lpstr>Calibri Light</vt:lpstr>
      <vt:lpstr>Office Theme</vt:lpstr>
      <vt:lpstr>MHW2</vt:lpstr>
      <vt:lpstr>Descrizione del progetto</vt:lpstr>
      <vt:lpstr>Layout complessivo</vt:lpstr>
      <vt:lpstr>Creazione dei contenuti</vt:lpstr>
      <vt:lpstr>Caricamento dei contenuti</vt:lpstr>
      <vt:lpstr>Barra di ricerca</vt:lpstr>
      <vt:lpstr>Mostra dettagli</vt:lpstr>
      <vt:lpstr>Mostra dettagli</vt:lpstr>
      <vt:lpstr>Prenotazione del servizio</vt:lpstr>
      <vt:lpstr>Prenotazione del servizio</vt:lpstr>
      <vt:lpstr>Rimozione del servizio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FILADELFO DAMIANO GUERRIERA</cp:lastModifiedBy>
  <cp:revision>13</cp:revision>
  <dcterms:created xsi:type="dcterms:W3CDTF">2021-03-24T16:57:46Z</dcterms:created>
  <dcterms:modified xsi:type="dcterms:W3CDTF">2021-04-11T12:32:34Z</dcterms:modified>
</cp:coreProperties>
</file>